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2" r:id="rId7"/>
    <p:sldId id="276" r:id="rId8"/>
    <p:sldId id="263" r:id="rId9"/>
    <p:sldId id="264" r:id="rId10"/>
    <p:sldId id="265" r:id="rId11"/>
    <p:sldId id="266" r:id="rId12"/>
    <p:sldId id="261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DD7FB6-A7BF-4361-9209-04850B3E2DDD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53F4F03-0D65-4911-8AAE-B6DF94FB12F2}">
      <dgm:prSet phldrT="[Text]"/>
      <dgm:spPr/>
      <dgm:t>
        <a:bodyPr/>
        <a:lstStyle/>
        <a:p>
          <a:r>
            <a:rPr lang="en-US" dirty="0" smtClean="0"/>
            <a:t>Doctor</a:t>
          </a:r>
          <a:endParaRPr lang="en-IN" dirty="0"/>
        </a:p>
      </dgm:t>
    </dgm:pt>
    <dgm:pt modelId="{D7ED4030-A78A-4126-BEE5-970C12818EC6}" type="parTrans" cxnId="{26A550DF-D37E-480C-9A3C-3E790208EE37}">
      <dgm:prSet/>
      <dgm:spPr/>
      <dgm:t>
        <a:bodyPr/>
        <a:lstStyle/>
        <a:p>
          <a:endParaRPr lang="en-IN"/>
        </a:p>
      </dgm:t>
    </dgm:pt>
    <dgm:pt modelId="{A9966FBB-AC15-4CCC-87CD-C94F0FA8ACDF}" type="sibTrans" cxnId="{26A550DF-D37E-480C-9A3C-3E790208EE37}">
      <dgm:prSet/>
      <dgm:spPr/>
      <dgm:t>
        <a:bodyPr/>
        <a:lstStyle/>
        <a:p>
          <a:endParaRPr lang="en-IN"/>
        </a:p>
      </dgm:t>
    </dgm:pt>
    <dgm:pt modelId="{C6876676-FFAA-4824-9099-CD5E80930FFD}">
      <dgm:prSet phldrT="[Text]"/>
      <dgm:spPr/>
      <dgm:t>
        <a:bodyPr/>
        <a:lstStyle/>
        <a:p>
          <a:r>
            <a:rPr lang="en-US" dirty="0" smtClean="0"/>
            <a:t>Appointment</a:t>
          </a:r>
          <a:endParaRPr lang="en-IN" dirty="0"/>
        </a:p>
      </dgm:t>
    </dgm:pt>
    <dgm:pt modelId="{C9EF69A2-7ECF-484A-8EEF-8E6DAEF3F980}" type="sibTrans" cxnId="{481A5612-F3FF-4DF9-9B3C-4B4F57444DFF}">
      <dgm:prSet/>
      <dgm:spPr/>
      <dgm:t>
        <a:bodyPr/>
        <a:lstStyle/>
        <a:p>
          <a:endParaRPr lang="en-IN"/>
        </a:p>
      </dgm:t>
    </dgm:pt>
    <dgm:pt modelId="{2BB51372-5E8A-43E9-ACC9-8727E909E773}" type="parTrans" cxnId="{481A5612-F3FF-4DF9-9B3C-4B4F57444DFF}">
      <dgm:prSet/>
      <dgm:spPr/>
      <dgm:t>
        <a:bodyPr/>
        <a:lstStyle/>
        <a:p>
          <a:endParaRPr lang="en-IN"/>
        </a:p>
      </dgm:t>
    </dgm:pt>
    <dgm:pt modelId="{0120229C-2E87-406A-ABE8-24C31C3E2FEE}">
      <dgm:prSet/>
      <dgm:spPr/>
      <dgm:t>
        <a:bodyPr/>
        <a:lstStyle/>
        <a:p>
          <a:r>
            <a:rPr lang="en-US" dirty="0" smtClean="0"/>
            <a:t>Lab Test</a:t>
          </a:r>
          <a:endParaRPr lang="en-IN" dirty="0"/>
        </a:p>
      </dgm:t>
    </dgm:pt>
    <dgm:pt modelId="{3DDFBFA2-A5A4-477E-A868-C1F1E2E488BE}" type="parTrans" cxnId="{9B4D3D57-5E20-4F29-B314-D2A749A9E27D}">
      <dgm:prSet/>
      <dgm:spPr/>
      <dgm:t>
        <a:bodyPr/>
        <a:lstStyle/>
        <a:p>
          <a:endParaRPr lang="en-IN"/>
        </a:p>
      </dgm:t>
    </dgm:pt>
    <dgm:pt modelId="{BFF4A86E-DA16-4DE9-BBFC-EAF5612782DC}" type="sibTrans" cxnId="{9B4D3D57-5E20-4F29-B314-D2A749A9E27D}">
      <dgm:prSet/>
      <dgm:spPr/>
      <dgm:t>
        <a:bodyPr/>
        <a:lstStyle/>
        <a:p>
          <a:endParaRPr lang="en-IN"/>
        </a:p>
      </dgm:t>
    </dgm:pt>
    <dgm:pt modelId="{FDBAA5DD-89ED-46C9-BC17-7987A126AA1A}">
      <dgm:prSet/>
      <dgm:spPr/>
      <dgm:t>
        <a:bodyPr/>
        <a:lstStyle/>
        <a:p>
          <a:r>
            <a:rPr lang="en-US" dirty="0" smtClean="0"/>
            <a:t>Medical Record</a:t>
          </a:r>
          <a:endParaRPr lang="en-IN" dirty="0"/>
        </a:p>
      </dgm:t>
    </dgm:pt>
    <dgm:pt modelId="{695CD302-97EB-4B59-9B4F-2970035F8C82}" type="parTrans" cxnId="{CD424ADE-54FF-460F-B173-67F8EF6254BF}">
      <dgm:prSet/>
      <dgm:spPr/>
      <dgm:t>
        <a:bodyPr/>
        <a:lstStyle/>
        <a:p>
          <a:endParaRPr lang="en-IN"/>
        </a:p>
      </dgm:t>
    </dgm:pt>
    <dgm:pt modelId="{49D681C9-CCC7-4FBE-9BEE-99ACABE140E3}" type="sibTrans" cxnId="{CD424ADE-54FF-460F-B173-67F8EF6254BF}">
      <dgm:prSet/>
      <dgm:spPr/>
      <dgm:t>
        <a:bodyPr/>
        <a:lstStyle/>
        <a:p>
          <a:endParaRPr lang="en-IN"/>
        </a:p>
      </dgm:t>
    </dgm:pt>
    <dgm:pt modelId="{8725E2AB-133B-4EA0-8F4A-4AB21925FEEA}">
      <dgm:prSet/>
      <dgm:spPr/>
      <dgm:t>
        <a:bodyPr/>
        <a:lstStyle/>
        <a:p>
          <a:r>
            <a:rPr lang="en-US" dirty="0" smtClean="0"/>
            <a:t>Bill</a:t>
          </a:r>
          <a:endParaRPr lang="en-IN" dirty="0"/>
        </a:p>
      </dgm:t>
    </dgm:pt>
    <dgm:pt modelId="{90D0F2A4-232E-48CD-9541-D80DEA2E1E5C}" type="parTrans" cxnId="{4F94BFFD-5070-4583-8A28-CC5F98A8DE72}">
      <dgm:prSet/>
      <dgm:spPr/>
      <dgm:t>
        <a:bodyPr/>
        <a:lstStyle/>
        <a:p>
          <a:endParaRPr lang="en-IN"/>
        </a:p>
      </dgm:t>
    </dgm:pt>
    <dgm:pt modelId="{BE190FB2-5C50-4BBC-8D79-2807B61D05BA}" type="sibTrans" cxnId="{4F94BFFD-5070-4583-8A28-CC5F98A8DE72}">
      <dgm:prSet/>
      <dgm:spPr/>
      <dgm:t>
        <a:bodyPr/>
        <a:lstStyle/>
        <a:p>
          <a:endParaRPr lang="en-IN"/>
        </a:p>
      </dgm:t>
    </dgm:pt>
    <dgm:pt modelId="{56A3F8B8-E298-408B-A860-3EB0DD284D62}">
      <dgm:prSet phldrT="[Text]"/>
      <dgm:spPr/>
      <dgm:t>
        <a:bodyPr/>
        <a:lstStyle/>
        <a:p>
          <a:r>
            <a:rPr lang="en-US" dirty="0" smtClean="0"/>
            <a:t>Prescription</a:t>
          </a:r>
          <a:endParaRPr lang="en-IN" dirty="0"/>
        </a:p>
      </dgm:t>
    </dgm:pt>
    <dgm:pt modelId="{1C96EF02-DAF6-488D-89B0-60FCE8E001E4}" type="parTrans" cxnId="{3B314E4E-C259-4B79-B040-49AA96ACA896}">
      <dgm:prSet/>
      <dgm:spPr/>
      <dgm:t>
        <a:bodyPr/>
        <a:lstStyle/>
        <a:p>
          <a:endParaRPr lang="en-IN"/>
        </a:p>
      </dgm:t>
    </dgm:pt>
    <dgm:pt modelId="{F1D87BB4-299B-4AB7-BED1-2C65855F0D9A}" type="sibTrans" cxnId="{3B314E4E-C259-4B79-B040-49AA96ACA896}">
      <dgm:prSet/>
      <dgm:spPr/>
      <dgm:t>
        <a:bodyPr/>
        <a:lstStyle/>
        <a:p>
          <a:endParaRPr lang="en-IN"/>
        </a:p>
      </dgm:t>
    </dgm:pt>
    <dgm:pt modelId="{985078B4-B4C7-41FA-A200-CB08F36E810C}">
      <dgm:prSet/>
      <dgm:spPr/>
      <dgm:t>
        <a:bodyPr/>
        <a:lstStyle/>
        <a:p>
          <a:r>
            <a:rPr lang="en-US" dirty="0" smtClean="0"/>
            <a:t>Claim</a:t>
          </a:r>
          <a:endParaRPr lang="en-IN" dirty="0"/>
        </a:p>
      </dgm:t>
    </dgm:pt>
    <dgm:pt modelId="{AB8D018B-7F1B-48CE-A1F5-79B21D5627B3}" type="parTrans" cxnId="{518E9DE4-FA65-4674-B466-943F7E4CEB9C}">
      <dgm:prSet/>
      <dgm:spPr/>
      <dgm:t>
        <a:bodyPr/>
        <a:lstStyle/>
        <a:p>
          <a:endParaRPr lang="en-IN"/>
        </a:p>
      </dgm:t>
    </dgm:pt>
    <dgm:pt modelId="{172835D9-DB46-4471-B35C-01C539AA4713}" type="sibTrans" cxnId="{518E9DE4-FA65-4674-B466-943F7E4CEB9C}">
      <dgm:prSet/>
      <dgm:spPr/>
      <dgm:t>
        <a:bodyPr/>
        <a:lstStyle/>
        <a:p>
          <a:endParaRPr lang="en-IN"/>
        </a:p>
      </dgm:t>
    </dgm:pt>
    <dgm:pt modelId="{AA231C0C-66B3-47D0-81F0-CD58716819EE}">
      <dgm:prSet phldrT="[Text]"/>
      <dgm:spPr/>
      <dgm:t>
        <a:bodyPr/>
        <a:lstStyle/>
        <a:p>
          <a:r>
            <a:rPr lang="en-US" dirty="0" smtClean="0"/>
            <a:t>Patient</a:t>
          </a:r>
          <a:endParaRPr lang="en-IN" dirty="0"/>
        </a:p>
      </dgm:t>
    </dgm:pt>
    <dgm:pt modelId="{E6235F7B-7AB7-4BCD-AE21-530A16F7C567}" type="parTrans" cxnId="{3C332AF8-1A3A-4C8F-9F70-A16775EB1814}">
      <dgm:prSet/>
      <dgm:spPr/>
      <dgm:t>
        <a:bodyPr/>
        <a:lstStyle/>
        <a:p>
          <a:endParaRPr lang="en-IN"/>
        </a:p>
      </dgm:t>
    </dgm:pt>
    <dgm:pt modelId="{5B2268C6-ACAF-4987-BC83-2965BAF5BD53}" type="sibTrans" cxnId="{3C332AF8-1A3A-4C8F-9F70-A16775EB1814}">
      <dgm:prSet/>
      <dgm:spPr/>
      <dgm:t>
        <a:bodyPr/>
        <a:lstStyle/>
        <a:p>
          <a:endParaRPr lang="en-IN"/>
        </a:p>
      </dgm:t>
    </dgm:pt>
    <dgm:pt modelId="{AD4BDCAC-4DB0-42F2-B3AE-41AA70BCCAB8}" type="pres">
      <dgm:prSet presAssocID="{15DD7FB6-A7BF-4361-9209-04850B3E2D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244CB3EB-A504-45E3-B13C-45FFE5D873DE}" type="pres">
      <dgm:prSet presAssocID="{853F4F03-0D65-4911-8AAE-B6DF94FB12F2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C77C07-3267-47E9-9579-E3CA4413A632}" type="pres">
      <dgm:prSet presAssocID="{A9966FBB-AC15-4CCC-87CD-C94F0FA8ACDF}" presName="parTxOnlySpace" presStyleCnt="0"/>
      <dgm:spPr/>
    </dgm:pt>
    <dgm:pt modelId="{75EB6CF6-5D6F-436E-8A22-88E5BDEF8178}" type="pres">
      <dgm:prSet presAssocID="{AA231C0C-66B3-47D0-81F0-CD58716819E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F8B942-347E-461A-B223-87A21C50115F}" type="pres">
      <dgm:prSet presAssocID="{5B2268C6-ACAF-4987-BC83-2965BAF5BD53}" presName="parTxOnlySpace" presStyleCnt="0"/>
      <dgm:spPr/>
    </dgm:pt>
    <dgm:pt modelId="{DD7C0395-2ACC-474C-9C28-248D0AE1CC06}" type="pres">
      <dgm:prSet presAssocID="{C6876676-FFAA-4824-9099-CD5E80930FFD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14399EE-B8DE-4278-A2EA-2DE44BCA2DBA}" type="pres">
      <dgm:prSet presAssocID="{C9EF69A2-7ECF-484A-8EEF-8E6DAEF3F980}" presName="parTxOnlySpace" presStyleCnt="0"/>
      <dgm:spPr/>
    </dgm:pt>
    <dgm:pt modelId="{FC99CDFD-5A8F-42E9-9CB0-36C93AB1ED46}" type="pres">
      <dgm:prSet presAssocID="{56A3F8B8-E298-408B-A860-3EB0DD284D6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14453A0-1CC0-4CED-B3A4-3729297D5FB6}" type="pres">
      <dgm:prSet presAssocID="{F1D87BB4-299B-4AB7-BED1-2C65855F0D9A}" presName="parTxOnlySpace" presStyleCnt="0"/>
      <dgm:spPr/>
    </dgm:pt>
    <dgm:pt modelId="{DE4DAE5B-F48F-4A82-8E2A-9ADE1AF9D2E0}" type="pres">
      <dgm:prSet presAssocID="{0120229C-2E87-406A-ABE8-24C31C3E2FEE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0B3F0F3-89C4-4162-9977-30A980885C7C}" type="pres">
      <dgm:prSet presAssocID="{BFF4A86E-DA16-4DE9-BBFC-EAF5612782DC}" presName="parTxOnlySpace" presStyleCnt="0"/>
      <dgm:spPr/>
    </dgm:pt>
    <dgm:pt modelId="{98039512-6C00-48A9-9F0D-221685FFEB19}" type="pres">
      <dgm:prSet presAssocID="{FDBAA5DD-89ED-46C9-BC17-7987A126AA1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0D542A6-AD9B-464F-A049-2C2F9125C6CF}" type="pres">
      <dgm:prSet presAssocID="{49D681C9-CCC7-4FBE-9BEE-99ACABE140E3}" presName="parTxOnlySpace" presStyleCnt="0"/>
      <dgm:spPr/>
    </dgm:pt>
    <dgm:pt modelId="{BC755F09-EF84-43D9-954D-F1076EE30A6D}" type="pres">
      <dgm:prSet presAssocID="{8725E2AB-133B-4EA0-8F4A-4AB21925FEE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7CBD1AC-5A13-462C-8725-E58C62FA5E1E}" type="pres">
      <dgm:prSet presAssocID="{BE190FB2-5C50-4BBC-8D79-2807B61D05BA}" presName="parTxOnlySpace" presStyleCnt="0"/>
      <dgm:spPr/>
    </dgm:pt>
    <dgm:pt modelId="{641DF8B1-1E84-4DC3-AF48-8F37651B2141}" type="pres">
      <dgm:prSet presAssocID="{985078B4-B4C7-41FA-A200-CB08F36E810C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6E939D1-77C7-4E70-BE6C-62B613C30D45}" type="presOf" srcId="{FDBAA5DD-89ED-46C9-BC17-7987A126AA1A}" destId="{98039512-6C00-48A9-9F0D-221685FFEB19}" srcOrd="0" destOrd="0" presId="urn:microsoft.com/office/officeart/2005/8/layout/chevron1"/>
    <dgm:cxn modelId="{4F94BFFD-5070-4583-8A28-CC5F98A8DE72}" srcId="{15DD7FB6-A7BF-4361-9209-04850B3E2DDD}" destId="{8725E2AB-133B-4EA0-8F4A-4AB21925FEEA}" srcOrd="6" destOrd="0" parTransId="{90D0F2A4-232E-48CD-9541-D80DEA2E1E5C}" sibTransId="{BE190FB2-5C50-4BBC-8D79-2807B61D05BA}"/>
    <dgm:cxn modelId="{A2B11B57-5BC4-4716-B248-C6E9AC0291A9}" type="presOf" srcId="{985078B4-B4C7-41FA-A200-CB08F36E810C}" destId="{641DF8B1-1E84-4DC3-AF48-8F37651B2141}" srcOrd="0" destOrd="0" presId="urn:microsoft.com/office/officeart/2005/8/layout/chevron1"/>
    <dgm:cxn modelId="{518E9DE4-FA65-4674-B466-943F7E4CEB9C}" srcId="{15DD7FB6-A7BF-4361-9209-04850B3E2DDD}" destId="{985078B4-B4C7-41FA-A200-CB08F36E810C}" srcOrd="7" destOrd="0" parTransId="{AB8D018B-7F1B-48CE-A1F5-79B21D5627B3}" sibTransId="{172835D9-DB46-4471-B35C-01C539AA4713}"/>
    <dgm:cxn modelId="{E3FA98B5-C819-44BB-8EAE-6420D077139F}" type="presOf" srcId="{853F4F03-0D65-4911-8AAE-B6DF94FB12F2}" destId="{244CB3EB-A504-45E3-B13C-45FFE5D873DE}" srcOrd="0" destOrd="0" presId="urn:microsoft.com/office/officeart/2005/8/layout/chevron1"/>
    <dgm:cxn modelId="{6E13A670-6108-4ABC-B7F8-AE3136271B74}" type="presOf" srcId="{0120229C-2E87-406A-ABE8-24C31C3E2FEE}" destId="{DE4DAE5B-F48F-4A82-8E2A-9ADE1AF9D2E0}" srcOrd="0" destOrd="0" presId="urn:microsoft.com/office/officeart/2005/8/layout/chevron1"/>
    <dgm:cxn modelId="{A7EEAC0D-4735-4E10-92C0-2F71A11A6502}" type="presOf" srcId="{8725E2AB-133B-4EA0-8F4A-4AB21925FEEA}" destId="{BC755F09-EF84-43D9-954D-F1076EE30A6D}" srcOrd="0" destOrd="0" presId="urn:microsoft.com/office/officeart/2005/8/layout/chevron1"/>
    <dgm:cxn modelId="{3C332AF8-1A3A-4C8F-9F70-A16775EB1814}" srcId="{15DD7FB6-A7BF-4361-9209-04850B3E2DDD}" destId="{AA231C0C-66B3-47D0-81F0-CD58716819EE}" srcOrd="1" destOrd="0" parTransId="{E6235F7B-7AB7-4BCD-AE21-530A16F7C567}" sibTransId="{5B2268C6-ACAF-4987-BC83-2965BAF5BD53}"/>
    <dgm:cxn modelId="{D2E3BFB7-248B-4A9D-9F9D-4AEA61D0B455}" type="presOf" srcId="{C6876676-FFAA-4824-9099-CD5E80930FFD}" destId="{DD7C0395-2ACC-474C-9C28-248D0AE1CC06}" srcOrd="0" destOrd="0" presId="urn:microsoft.com/office/officeart/2005/8/layout/chevron1"/>
    <dgm:cxn modelId="{CC40A5DB-25E0-4575-A807-ED7AA235993F}" type="presOf" srcId="{15DD7FB6-A7BF-4361-9209-04850B3E2DDD}" destId="{AD4BDCAC-4DB0-42F2-B3AE-41AA70BCCAB8}" srcOrd="0" destOrd="0" presId="urn:microsoft.com/office/officeart/2005/8/layout/chevron1"/>
    <dgm:cxn modelId="{481A5612-F3FF-4DF9-9B3C-4B4F57444DFF}" srcId="{15DD7FB6-A7BF-4361-9209-04850B3E2DDD}" destId="{C6876676-FFAA-4824-9099-CD5E80930FFD}" srcOrd="2" destOrd="0" parTransId="{2BB51372-5E8A-43E9-ACC9-8727E909E773}" sibTransId="{C9EF69A2-7ECF-484A-8EEF-8E6DAEF3F980}"/>
    <dgm:cxn modelId="{9B4D3D57-5E20-4F29-B314-D2A749A9E27D}" srcId="{15DD7FB6-A7BF-4361-9209-04850B3E2DDD}" destId="{0120229C-2E87-406A-ABE8-24C31C3E2FEE}" srcOrd="4" destOrd="0" parTransId="{3DDFBFA2-A5A4-477E-A868-C1F1E2E488BE}" sibTransId="{BFF4A86E-DA16-4DE9-BBFC-EAF5612782DC}"/>
    <dgm:cxn modelId="{38B4FB54-43FB-4621-B590-4096F2E929C0}" type="presOf" srcId="{56A3F8B8-E298-408B-A860-3EB0DD284D62}" destId="{FC99CDFD-5A8F-42E9-9CB0-36C93AB1ED46}" srcOrd="0" destOrd="0" presId="urn:microsoft.com/office/officeart/2005/8/layout/chevron1"/>
    <dgm:cxn modelId="{B847079A-3072-4899-9172-313C377258DE}" type="presOf" srcId="{AA231C0C-66B3-47D0-81F0-CD58716819EE}" destId="{75EB6CF6-5D6F-436E-8A22-88E5BDEF8178}" srcOrd="0" destOrd="0" presId="urn:microsoft.com/office/officeart/2005/8/layout/chevron1"/>
    <dgm:cxn modelId="{CD424ADE-54FF-460F-B173-67F8EF6254BF}" srcId="{15DD7FB6-A7BF-4361-9209-04850B3E2DDD}" destId="{FDBAA5DD-89ED-46C9-BC17-7987A126AA1A}" srcOrd="5" destOrd="0" parTransId="{695CD302-97EB-4B59-9B4F-2970035F8C82}" sibTransId="{49D681C9-CCC7-4FBE-9BEE-99ACABE140E3}"/>
    <dgm:cxn modelId="{26A550DF-D37E-480C-9A3C-3E790208EE37}" srcId="{15DD7FB6-A7BF-4361-9209-04850B3E2DDD}" destId="{853F4F03-0D65-4911-8AAE-B6DF94FB12F2}" srcOrd="0" destOrd="0" parTransId="{D7ED4030-A78A-4126-BEE5-970C12818EC6}" sibTransId="{A9966FBB-AC15-4CCC-87CD-C94F0FA8ACDF}"/>
    <dgm:cxn modelId="{3B314E4E-C259-4B79-B040-49AA96ACA896}" srcId="{15DD7FB6-A7BF-4361-9209-04850B3E2DDD}" destId="{56A3F8B8-E298-408B-A860-3EB0DD284D62}" srcOrd="3" destOrd="0" parTransId="{1C96EF02-DAF6-488D-89B0-60FCE8E001E4}" sibTransId="{F1D87BB4-299B-4AB7-BED1-2C65855F0D9A}"/>
    <dgm:cxn modelId="{9B1AFA3C-7D99-4B91-85C3-87E677936256}" type="presParOf" srcId="{AD4BDCAC-4DB0-42F2-B3AE-41AA70BCCAB8}" destId="{244CB3EB-A504-45E3-B13C-45FFE5D873DE}" srcOrd="0" destOrd="0" presId="urn:microsoft.com/office/officeart/2005/8/layout/chevron1"/>
    <dgm:cxn modelId="{90468CA3-E976-4A44-B2D1-2DCA71953A1B}" type="presParOf" srcId="{AD4BDCAC-4DB0-42F2-B3AE-41AA70BCCAB8}" destId="{A7C77C07-3267-47E9-9579-E3CA4413A632}" srcOrd="1" destOrd="0" presId="urn:microsoft.com/office/officeart/2005/8/layout/chevron1"/>
    <dgm:cxn modelId="{472340E3-A034-4637-A11F-A91409CC7AE0}" type="presParOf" srcId="{AD4BDCAC-4DB0-42F2-B3AE-41AA70BCCAB8}" destId="{75EB6CF6-5D6F-436E-8A22-88E5BDEF8178}" srcOrd="2" destOrd="0" presId="urn:microsoft.com/office/officeart/2005/8/layout/chevron1"/>
    <dgm:cxn modelId="{A1487801-FC9B-4DCB-BCBA-7F9142F9377A}" type="presParOf" srcId="{AD4BDCAC-4DB0-42F2-B3AE-41AA70BCCAB8}" destId="{D3F8B942-347E-461A-B223-87A21C50115F}" srcOrd="3" destOrd="0" presId="urn:microsoft.com/office/officeart/2005/8/layout/chevron1"/>
    <dgm:cxn modelId="{30F59D6C-FA90-40AE-80E3-F49722D65B73}" type="presParOf" srcId="{AD4BDCAC-4DB0-42F2-B3AE-41AA70BCCAB8}" destId="{DD7C0395-2ACC-474C-9C28-248D0AE1CC06}" srcOrd="4" destOrd="0" presId="urn:microsoft.com/office/officeart/2005/8/layout/chevron1"/>
    <dgm:cxn modelId="{462E7533-262E-496A-9A4D-C6D95239F212}" type="presParOf" srcId="{AD4BDCAC-4DB0-42F2-B3AE-41AA70BCCAB8}" destId="{B14399EE-B8DE-4278-A2EA-2DE44BCA2DBA}" srcOrd="5" destOrd="0" presId="urn:microsoft.com/office/officeart/2005/8/layout/chevron1"/>
    <dgm:cxn modelId="{8EB20CF6-9615-4ED8-BBFE-7E53C802CF9A}" type="presParOf" srcId="{AD4BDCAC-4DB0-42F2-B3AE-41AA70BCCAB8}" destId="{FC99CDFD-5A8F-42E9-9CB0-36C93AB1ED46}" srcOrd="6" destOrd="0" presId="urn:microsoft.com/office/officeart/2005/8/layout/chevron1"/>
    <dgm:cxn modelId="{68AC476C-E007-4F67-B131-41EE95FE5B6A}" type="presParOf" srcId="{AD4BDCAC-4DB0-42F2-B3AE-41AA70BCCAB8}" destId="{714453A0-1CC0-4CED-B3A4-3729297D5FB6}" srcOrd="7" destOrd="0" presId="urn:microsoft.com/office/officeart/2005/8/layout/chevron1"/>
    <dgm:cxn modelId="{98CDBE61-68C7-4452-8442-D0F92E0E442D}" type="presParOf" srcId="{AD4BDCAC-4DB0-42F2-B3AE-41AA70BCCAB8}" destId="{DE4DAE5B-F48F-4A82-8E2A-9ADE1AF9D2E0}" srcOrd="8" destOrd="0" presId="urn:microsoft.com/office/officeart/2005/8/layout/chevron1"/>
    <dgm:cxn modelId="{5E48DC03-C39A-4E5B-83A2-8471211ADED7}" type="presParOf" srcId="{AD4BDCAC-4DB0-42F2-B3AE-41AA70BCCAB8}" destId="{40B3F0F3-89C4-4162-9977-30A980885C7C}" srcOrd="9" destOrd="0" presId="urn:microsoft.com/office/officeart/2005/8/layout/chevron1"/>
    <dgm:cxn modelId="{E949442B-231E-40A9-B4DE-15E500D7968A}" type="presParOf" srcId="{AD4BDCAC-4DB0-42F2-B3AE-41AA70BCCAB8}" destId="{98039512-6C00-48A9-9F0D-221685FFEB19}" srcOrd="10" destOrd="0" presId="urn:microsoft.com/office/officeart/2005/8/layout/chevron1"/>
    <dgm:cxn modelId="{D2A83498-4F7D-4E1E-9756-3683F480963B}" type="presParOf" srcId="{AD4BDCAC-4DB0-42F2-B3AE-41AA70BCCAB8}" destId="{70D542A6-AD9B-464F-A049-2C2F9125C6CF}" srcOrd="11" destOrd="0" presId="urn:microsoft.com/office/officeart/2005/8/layout/chevron1"/>
    <dgm:cxn modelId="{73334825-42C3-4A4E-A807-3184649845B6}" type="presParOf" srcId="{AD4BDCAC-4DB0-42F2-B3AE-41AA70BCCAB8}" destId="{BC755F09-EF84-43D9-954D-F1076EE30A6D}" srcOrd="12" destOrd="0" presId="urn:microsoft.com/office/officeart/2005/8/layout/chevron1"/>
    <dgm:cxn modelId="{C352B3EB-5046-4544-94D8-C2002020A9DF}" type="presParOf" srcId="{AD4BDCAC-4DB0-42F2-B3AE-41AA70BCCAB8}" destId="{C7CBD1AC-5A13-462C-8725-E58C62FA5E1E}" srcOrd="13" destOrd="0" presId="urn:microsoft.com/office/officeart/2005/8/layout/chevron1"/>
    <dgm:cxn modelId="{A8684E84-621F-4342-A2D9-86A9EF474085}" type="presParOf" srcId="{AD4BDCAC-4DB0-42F2-B3AE-41AA70BCCAB8}" destId="{641DF8B1-1E84-4DC3-AF48-8F37651B214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CB3EB-A504-45E3-B13C-45FFE5D873DE}">
      <dsp:nvSpPr>
        <dsp:cNvPr id="0" name=""/>
        <dsp:cNvSpPr/>
      </dsp:nvSpPr>
      <dsp:spPr>
        <a:xfrm>
          <a:off x="917" y="2317832"/>
          <a:ext cx="1471297" cy="588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Doctor</a:t>
          </a:r>
          <a:endParaRPr lang="en-IN" sz="1100" kern="1200" dirty="0"/>
        </a:p>
      </dsp:txBody>
      <dsp:txXfrm>
        <a:off x="295176" y="2317832"/>
        <a:ext cx="882779" cy="588518"/>
      </dsp:txXfrm>
    </dsp:sp>
    <dsp:sp modelId="{75EB6CF6-5D6F-436E-8A22-88E5BDEF8178}">
      <dsp:nvSpPr>
        <dsp:cNvPr id="0" name=""/>
        <dsp:cNvSpPr/>
      </dsp:nvSpPr>
      <dsp:spPr>
        <a:xfrm>
          <a:off x="1325085" y="2317832"/>
          <a:ext cx="1471297" cy="588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Patient</a:t>
          </a:r>
          <a:endParaRPr lang="en-IN" sz="1100" kern="1200" dirty="0"/>
        </a:p>
      </dsp:txBody>
      <dsp:txXfrm>
        <a:off x="1619344" y="2317832"/>
        <a:ext cx="882779" cy="588518"/>
      </dsp:txXfrm>
    </dsp:sp>
    <dsp:sp modelId="{DD7C0395-2ACC-474C-9C28-248D0AE1CC06}">
      <dsp:nvSpPr>
        <dsp:cNvPr id="0" name=""/>
        <dsp:cNvSpPr/>
      </dsp:nvSpPr>
      <dsp:spPr>
        <a:xfrm>
          <a:off x="2649252" y="2317832"/>
          <a:ext cx="1471297" cy="588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Appointment</a:t>
          </a:r>
          <a:endParaRPr lang="en-IN" sz="1100" kern="1200" dirty="0"/>
        </a:p>
      </dsp:txBody>
      <dsp:txXfrm>
        <a:off x="2943511" y="2317832"/>
        <a:ext cx="882779" cy="588518"/>
      </dsp:txXfrm>
    </dsp:sp>
    <dsp:sp modelId="{FC99CDFD-5A8F-42E9-9CB0-36C93AB1ED46}">
      <dsp:nvSpPr>
        <dsp:cNvPr id="0" name=""/>
        <dsp:cNvSpPr/>
      </dsp:nvSpPr>
      <dsp:spPr>
        <a:xfrm>
          <a:off x="3973419" y="2317832"/>
          <a:ext cx="1471297" cy="588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Prescription</a:t>
          </a:r>
          <a:endParaRPr lang="en-IN" sz="1100" kern="1200" dirty="0"/>
        </a:p>
      </dsp:txBody>
      <dsp:txXfrm>
        <a:off x="4267678" y="2317832"/>
        <a:ext cx="882779" cy="588518"/>
      </dsp:txXfrm>
    </dsp:sp>
    <dsp:sp modelId="{DE4DAE5B-F48F-4A82-8E2A-9ADE1AF9D2E0}">
      <dsp:nvSpPr>
        <dsp:cNvPr id="0" name=""/>
        <dsp:cNvSpPr/>
      </dsp:nvSpPr>
      <dsp:spPr>
        <a:xfrm>
          <a:off x="5297587" y="2317832"/>
          <a:ext cx="1471297" cy="588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Lab Test</a:t>
          </a:r>
          <a:endParaRPr lang="en-IN" sz="1100" kern="1200" dirty="0"/>
        </a:p>
      </dsp:txBody>
      <dsp:txXfrm>
        <a:off x="5591846" y="2317832"/>
        <a:ext cx="882779" cy="588518"/>
      </dsp:txXfrm>
    </dsp:sp>
    <dsp:sp modelId="{98039512-6C00-48A9-9F0D-221685FFEB19}">
      <dsp:nvSpPr>
        <dsp:cNvPr id="0" name=""/>
        <dsp:cNvSpPr/>
      </dsp:nvSpPr>
      <dsp:spPr>
        <a:xfrm>
          <a:off x="6621754" y="2317832"/>
          <a:ext cx="1471297" cy="588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Medical Record</a:t>
          </a:r>
          <a:endParaRPr lang="en-IN" sz="1100" kern="1200" dirty="0"/>
        </a:p>
      </dsp:txBody>
      <dsp:txXfrm>
        <a:off x="6916013" y="2317832"/>
        <a:ext cx="882779" cy="588518"/>
      </dsp:txXfrm>
    </dsp:sp>
    <dsp:sp modelId="{BC755F09-EF84-43D9-954D-F1076EE30A6D}">
      <dsp:nvSpPr>
        <dsp:cNvPr id="0" name=""/>
        <dsp:cNvSpPr/>
      </dsp:nvSpPr>
      <dsp:spPr>
        <a:xfrm>
          <a:off x="7945921" y="2317832"/>
          <a:ext cx="1471297" cy="588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Bill</a:t>
          </a:r>
          <a:endParaRPr lang="en-IN" sz="1100" kern="1200" dirty="0"/>
        </a:p>
      </dsp:txBody>
      <dsp:txXfrm>
        <a:off x="8240180" y="2317832"/>
        <a:ext cx="882779" cy="588518"/>
      </dsp:txXfrm>
    </dsp:sp>
    <dsp:sp modelId="{641DF8B1-1E84-4DC3-AF48-8F37651B2141}">
      <dsp:nvSpPr>
        <dsp:cNvPr id="0" name=""/>
        <dsp:cNvSpPr/>
      </dsp:nvSpPr>
      <dsp:spPr>
        <a:xfrm>
          <a:off x="9270089" y="2317832"/>
          <a:ext cx="1471297" cy="588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Claim</a:t>
          </a:r>
          <a:endParaRPr lang="en-IN" sz="1100" kern="1200" dirty="0"/>
        </a:p>
      </dsp:txBody>
      <dsp:txXfrm>
        <a:off x="9564348" y="2317832"/>
        <a:ext cx="882779" cy="588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FE053-4B5A-4B24-BB59-ECC70534F454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A90F5-BE5A-4EEE-B8A2-42C475308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549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A90F5-BE5A-4EEE-B8A2-42C475308AAC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82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10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21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294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1599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890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869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817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48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69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74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94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97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2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09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07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01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43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AA1FE1-A0CB-40F6-8CAE-E0BC3E1E80E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1DDCC-A01B-47C4-9496-C17056FFD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62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352" y="2635155"/>
            <a:ext cx="8825658" cy="3329581"/>
          </a:xfrm>
        </p:spPr>
        <p:txBody>
          <a:bodyPr/>
          <a:lstStyle/>
          <a:p>
            <a:r>
              <a:rPr lang="en-US" sz="2800" dirty="0" smtClean="0"/>
              <a:t>Hospital Database Management System</a:t>
            </a:r>
            <a:endParaRPr lang="en-IN" sz="2800" dirty="0"/>
          </a:p>
        </p:txBody>
      </p:sp>
      <p:pic>
        <p:nvPicPr>
          <p:cNvPr id="1026" name="Picture 2" descr="Hospital Management System Photos and Image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7"/>
          <a:stretch/>
        </p:blipFill>
        <p:spPr bwMode="auto">
          <a:xfrm>
            <a:off x="868352" y="508332"/>
            <a:ext cx="8157958" cy="458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2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41" y="40212"/>
            <a:ext cx="5943600" cy="19716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41" y="2053693"/>
            <a:ext cx="9182100" cy="1304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7" y="3400425"/>
            <a:ext cx="7334250" cy="345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41" y="2025118"/>
            <a:ext cx="918210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41" y="-13653"/>
            <a:ext cx="5943600" cy="1983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7" y="3358380"/>
            <a:ext cx="7334250" cy="34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88" y="1973347"/>
            <a:ext cx="8947150" cy="13355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72" y="72073"/>
            <a:ext cx="5238750" cy="1781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97" y="3428980"/>
            <a:ext cx="56731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53" y="439071"/>
            <a:ext cx="9404723" cy="816523"/>
          </a:xfrm>
        </p:spPr>
        <p:txBody>
          <a:bodyPr/>
          <a:lstStyle/>
          <a:p>
            <a:r>
              <a:rPr lang="en-US" sz="2800" dirty="0" smtClean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953" y="1255594"/>
            <a:ext cx="8946541" cy="47357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Total patients by gender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Patient blood groups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Appointments scheduled for each doctor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Patients with follow up appointments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Number of lab tests ordered by each doctor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Total revenue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Revenue by department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Revenue claimed, unclaimed from insurance and Amount that patients paid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Percentage of total revenue covered by Insurance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Overall Patient report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Deleting few appointments to test delete update cascade function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95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76" y="1535401"/>
            <a:ext cx="8947150" cy="1302255"/>
          </a:xfrm>
        </p:spPr>
      </p:pic>
      <p:sp>
        <p:nvSpPr>
          <p:cNvPr id="5" name="TextBox 4"/>
          <p:cNvSpPr txBox="1"/>
          <p:nvPr/>
        </p:nvSpPr>
        <p:spPr>
          <a:xfrm>
            <a:off x="550576" y="1036778"/>
            <a:ext cx="395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Total male and female patients</a:t>
            </a:r>
            <a:endParaRPr lang="en-I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76" y="3397705"/>
            <a:ext cx="7315200" cy="2571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576" y="3028373"/>
            <a:ext cx="447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2. Patient Blood groups </a:t>
            </a:r>
            <a:endParaRPr lang="en-I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76" y="1036778"/>
            <a:ext cx="9008304" cy="4935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576" y="546334"/>
            <a:ext cx="548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3. Appointments scheduled for each doctor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38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289670"/>
            <a:ext cx="9404723" cy="1400530"/>
          </a:xfrm>
        </p:spPr>
        <p:txBody>
          <a:bodyPr/>
          <a:lstStyle/>
          <a:p>
            <a:r>
              <a:rPr lang="en-US" sz="2800" dirty="0" smtClean="0"/>
              <a:t>4. Patients with follow up appointments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989934"/>
            <a:ext cx="10492957" cy="3851307"/>
          </a:xfrm>
        </p:spPr>
      </p:pic>
    </p:spTree>
    <p:extLst>
      <p:ext uri="{BB962C8B-B14F-4D97-AF65-F5344CB8AC3E}">
        <p14:creationId xmlns:p14="http://schemas.microsoft.com/office/powerpoint/2010/main" val="3508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412" y="903094"/>
            <a:ext cx="9404723" cy="1400530"/>
          </a:xfrm>
        </p:spPr>
        <p:txBody>
          <a:bodyPr/>
          <a:lstStyle/>
          <a:p>
            <a:r>
              <a:rPr lang="en-US" sz="2400" dirty="0" smtClean="0"/>
              <a:t>5. No. of lab tests ordered by each doctor</a:t>
            </a: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2" y="1813449"/>
            <a:ext cx="8564326" cy="3989658"/>
          </a:xfrm>
        </p:spPr>
      </p:pic>
    </p:spTree>
    <p:extLst>
      <p:ext uri="{BB962C8B-B14F-4D97-AF65-F5344CB8AC3E}">
        <p14:creationId xmlns:p14="http://schemas.microsoft.com/office/powerpoint/2010/main" val="181332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19351"/>
            <a:ext cx="6528392" cy="14677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9" y="3588935"/>
            <a:ext cx="9172575" cy="2225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111" y="554289"/>
            <a:ext cx="522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6. Total Revenue generated</a:t>
            </a:r>
            <a:endParaRPr lang="en-IN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929" y="2806851"/>
            <a:ext cx="7419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7. Revenue generated by each department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2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1" y="1296537"/>
            <a:ext cx="11312665" cy="20343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" y="4207277"/>
            <a:ext cx="11312665" cy="2096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291" y="614150"/>
            <a:ext cx="602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8. Revenue breakdown (Claimed, Unclaimed)</a:t>
            </a:r>
            <a:endParaRPr lang="en-IN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290" y="3554894"/>
            <a:ext cx="642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9. Percentage of Revenue covered by Insurance</a:t>
            </a:r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749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43" y="944037"/>
            <a:ext cx="9404723" cy="1400530"/>
          </a:xfrm>
        </p:spPr>
        <p:txBody>
          <a:bodyPr/>
          <a:lstStyle/>
          <a:p>
            <a:r>
              <a:rPr lang="en-US" sz="2800" dirty="0" smtClean="0"/>
              <a:t>10. Overall patient report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3" y="1962148"/>
            <a:ext cx="11644043" cy="4097458"/>
          </a:xfrm>
        </p:spPr>
      </p:pic>
    </p:spTree>
    <p:extLst>
      <p:ext uri="{BB962C8B-B14F-4D97-AF65-F5344CB8AC3E}">
        <p14:creationId xmlns:p14="http://schemas.microsoft.com/office/powerpoint/2010/main" val="3006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40" y="0"/>
            <a:ext cx="9404723" cy="871115"/>
          </a:xfrm>
        </p:spPr>
        <p:txBody>
          <a:bodyPr/>
          <a:lstStyle/>
          <a:p>
            <a:r>
              <a:rPr lang="en-US" sz="2800" dirty="0" smtClean="0"/>
              <a:t>11. Deleting rows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0" y="536490"/>
            <a:ext cx="7296150" cy="31337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0" y="3765750"/>
            <a:ext cx="9172575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0" y="3765750"/>
            <a:ext cx="10058400" cy="28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033" y="751587"/>
            <a:ext cx="9404723" cy="1400530"/>
          </a:xfrm>
        </p:spPr>
        <p:txBody>
          <a:bodyPr/>
          <a:lstStyle/>
          <a:p>
            <a:r>
              <a:rPr lang="en-US" sz="3200" b="1" dirty="0" smtClean="0"/>
              <a:t>Introduction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092" y="1810923"/>
            <a:ext cx="8946541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Hospital Database Management System (DBMS) plays a pivotal role in modern healthcare infrastructure by efficiently managing and organizing patient </a:t>
            </a:r>
            <a:r>
              <a:rPr lang="en-US" dirty="0" smtClean="0"/>
              <a:t>data, appointments</a:t>
            </a:r>
            <a:r>
              <a:rPr lang="en-US" dirty="0"/>
              <a:t>, </a:t>
            </a:r>
            <a:r>
              <a:rPr lang="en-US" dirty="0"/>
              <a:t>medical records, prescriptions</a:t>
            </a:r>
            <a:r>
              <a:rPr lang="en-US" dirty="0"/>
              <a:t>, billing, and more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It streamlines administrative tasks, improves workflow efficiency, and enhances overall patient experience.</a:t>
            </a:r>
          </a:p>
          <a:p>
            <a:pPr>
              <a:lnSpc>
                <a:spcPct val="150000"/>
              </a:lnSpc>
            </a:pPr>
            <a:r>
              <a:rPr lang="en-US" dirty="0"/>
              <a:t>With the increasing volume and complexity of healthcare data, a robust DBMS becomes indispensable for healthcare facilities to maintain data integrity and comply with regulatory requirements.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394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Conclusion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56883"/>
            <a:ext cx="10340337" cy="50439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hospital database management system presented in this project is entirely fictional, and all the data included are fabricated for the purpose of demonstration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In an increasingly digitized world, hospital DBMS will become even more vital in managing the complexities of healthcare data, ensuring data security, and facilitating seamless communication among healthcare providers.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adoption </a:t>
            </a:r>
            <a:r>
              <a:rPr lang="en-US" dirty="0"/>
              <a:t>of advanced hospital DBMS will be instrumental in enhancing patient outcomes, reducing medical errors, and optimizing resource allocation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51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203" y="1042704"/>
            <a:ext cx="8336631" cy="4689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9355" y="5906546"/>
            <a:ext cx="8024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Created &amp; Presented by</a:t>
            </a: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                               Ajith Kumar Kannan </a:t>
            </a:r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596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53" y="534605"/>
            <a:ext cx="9404723" cy="1400530"/>
          </a:xfrm>
        </p:spPr>
        <p:txBody>
          <a:bodyPr/>
          <a:lstStyle/>
          <a:p>
            <a:r>
              <a:rPr lang="en-IN" sz="3200" dirty="0"/>
              <a:t>Entities, Attributes,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960" y="1438769"/>
            <a:ext cx="8946541" cy="4195481"/>
          </a:xfrm>
        </p:spPr>
        <p:txBody>
          <a:bodyPr/>
          <a:lstStyle/>
          <a:p>
            <a:r>
              <a:rPr lang="en-US" dirty="0" smtClean="0"/>
              <a:t>Entities: Patient, Doctor, Appointment, Lab Test, Prescription, Medical Record, Bill, and Claim.</a:t>
            </a:r>
          </a:p>
          <a:p>
            <a:r>
              <a:rPr lang="en-US" dirty="0" smtClean="0"/>
              <a:t>Attributes: Each entity have at least 4 attributes. For Ex: Patient Entity has attributes Patient ID, Name, DOB, Gender, Blood Type, Address, and Insurance Policy No.</a:t>
            </a:r>
          </a:p>
          <a:p>
            <a:r>
              <a:rPr lang="en-US" dirty="0" smtClean="0"/>
              <a:t>Relationships between each entity is either 1:1 (Bill to Claim) or 1:M (Patient to Appointment, Doctor to Appointment, Appointment to Lab Test and so on).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93349081"/>
              </p:ext>
            </p:extLst>
          </p:nvPr>
        </p:nvGraphicFramePr>
        <p:xfrm>
          <a:off x="612633" y="2227495"/>
          <a:ext cx="10742304" cy="5224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08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96" y="466365"/>
            <a:ext cx="9404723" cy="1400530"/>
          </a:xfrm>
        </p:spPr>
        <p:txBody>
          <a:bodyPr/>
          <a:lstStyle/>
          <a:p>
            <a:r>
              <a:rPr lang="en-US" sz="3200" dirty="0" smtClean="0"/>
              <a:t>Entity-Relationship Diagram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96" y="1392070"/>
            <a:ext cx="10457750" cy="5008729"/>
          </a:xfrm>
        </p:spPr>
      </p:pic>
    </p:spTree>
    <p:extLst>
      <p:ext uri="{BB962C8B-B14F-4D97-AF65-F5344CB8AC3E}">
        <p14:creationId xmlns:p14="http://schemas.microsoft.com/office/powerpoint/2010/main" val="36944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780264"/>
            <a:ext cx="9404723" cy="1400530"/>
          </a:xfrm>
        </p:spPr>
        <p:txBody>
          <a:bodyPr/>
          <a:lstStyle/>
          <a:p>
            <a:r>
              <a:rPr lang="en-US" sz="3200" dirty="0" smtClean="0"/>
              <a:t>Key 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846" y="1589711"/>
            <a:ext cx="8946541" cy="478379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Patient Management: Capturing and managing patient demographics, medical history, and insurance information.</a:t>
            </a:r>
          </a:p>
          <a:p>
            <a:pPr>
              <a:lnSpc>
                <a:spcPct val="150000"/>
              </a:lnSpc>
            </a:pPr>
            <a:r>
              <a:rPr lang="en-US" dirty="0"/>
              <a:t>Appointment Scheduling: Facilitating the scheduling and tracking of patient appointments with healthcare providers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Lab and Prescription Management: Storing and organizing information about patient lab tests and medication history and also aiding billing and claims processing.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Medical Records Management: Storing and organizing comprehensive medical records, including diagnoses, treatments, and lab results.</a:t>
            </a:r>
          </a:p>
          <a:p>
            <a:pPr>
              <a:lnSpc>
                <a:spcPct val="150000"/>
              </a:lnSpc>
            </a:pPr>
            <a:r>
              <a:rPr lang="en-US" dirty="0"/>
              <a:t>Billing and Claims Processing: Generating accurate bills, managing insurance claims, and tracking payment transactions.</a:t>
            </a:r>
          </a:p>
          <a:p>
            <a:pPr>
              <a:lnSpc>
                <a:spcPct val="150000"/>
              </a:lnSpc>
            </a:pPr>
            <a:r>
              <a:rPr lang="en-US" dirty="0"/>
              <a:t>Reporting and Analytics: Generating reports and insights to support decision-making, resource allocation, and performance evaluation.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4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66" y="125171"/>
            <a:ext cx="9404723" cy="1400530"/>
          </a:xfrm>
        </p:spPr>
        <p:txBody>
          <a:bodyPr/>
          <a:lstStyle/>
          <a:p>
            <a:r>
              <a:rPr lang="en-US" sz="3200" dirty="0" smtClean="0"/>
              <a:t>Process &amp; Method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08"/>
          <a:stretch/>
        </p:blipFill>
        <p:spPr>
          <a:xfrm>
            <a:off x="715378" y="609246"/>
            <a:ext cx="3208586" cy="3143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6"/>
          <a:stretch/>
        </p:blipFill>
        <p:spPr>
          <a:xfrm>
            <a:off x="6645833" y="1163770"/>
            <a:ext cx="3222234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0" y="3835751"/>
            <a:ext cx="8963025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3" y="4833406"/>
            <a:ext cx="6457950" cy="1885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00" y="264543"/>
            <a:ext cx="61436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5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45" y="874339"/>
            <a:ext cx="7724301" cy="1060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45" y="2089972"/>
            <a:ext cx="7724301" cy="4206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5845" y="196282"/>
            <a:ext cx="603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Loading txt files into the respective tables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833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3" y="452718"/>
            <a:ext cx="6409586" cy="23894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9" y="3075773"/>
            <a:ext cx="6316745" cy="2098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030484"/>
            <a:ext cx="569595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" y="5407698"/>
            <a:ext cx="9163050" cy="90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03" y="3359588"/>
            <a:ext cx="68199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38419"/>
            <a:ext cx="5105400" cy="19240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9" y="2262469"/>
            <a:ext cx="9163050" cy="468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96" y="338419"/>
            <a:ext cx="5162550" cy="2038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9" y="2257707"/>
            <a:ext cx="91535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502</TotalTime>
  <Words>540</Words>
  <Application>Microsoft Office PowerPoint</Application>
  <PresentationFormat>Widescreen</PresentationFormat>
  <Paragraphs>57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Garamond</vt:lpstr>
      <vt:lpstr>Trebuchet MS</vt:lpstr>
      <vt:lpstr>Wingdings 3</vt:lpstr>
      <vt:lpstr>Ion</vt:lpstr>
      <vt:lpstr>Hospital Database Management System</vt:lpstr>
      <vt:lpstr>Introduction</vt:lpstr>
      <vt:lpstr>Entities, Attributes, Relationships</vt:lpstr>
      <vt:lpstr>Entity-Relationship Diagram</vt:lpstr>
      <vt:lpstr>Key Functions</vt:lpstr>
      <vt:lpstr>Process &amp;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PowerPoint Presentation</vt:lpstr>
      <vt:lpstr>4. Patients with follow up appointments</vt:lpstr>
      <vt:lpstr>5. No. of lab tests ordered by each doctor</vt:lpstr>
      <vt:lpstr>PowerPoint Presentation</vt:lpstr>
      <vt:lpstr>PowerPoint Presentation</vt:lpstr>
      <vt:lpstr>10. Overall patient report</vt:lpstr>
      <vt:lpstr>11. Deleting rows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</dc:creator>
  <cp:lastModifiedBy>welcome</cp:lastModifiedBy>
  <cp:revision>60</cp:revision>
  <dcterms:created xsi:type="dcterms:W3CDTF">2024-04-28T22:47:40Z</dcterms:created>
  <dcterms:modified xsi:type="dcterms:W3CDTF">2024-04-30T03:35:16Z</dcterms:modified>
</cp:coreProperties>
</file>